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0104100" cy="11309350"/>
  <p:notesSz cx="20104100" cy="11309350"/>
  <p:embeddedFontLs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3Y0fZ5YDqeoWeJbSsUaUCTcvl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6615E2-0F72-4DF6-87DC-CA71B667D154}">
  <a:tblStyle styleId="{736615E2-0F72-4DF6-87DC-CA71B667D15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10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Calibri"/>
              <a:buNone/>
            </a:pPr>
            <a:r>
              <a:rPr lang="es-CL" sz="1200">
                <a:solidFill>
                  <a:srgbClr val="0070C0"/>
                </a:solidFill>
              </a:rPr>
              <a:t>https://www.youtube.com/watch?v=Kucgc6NpGwc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Profesor, revisar Guía ejercicios Experiencia 1 para designar ejercicios a trabajar.</a:t>
            </a:r>
            <a:endParaRPr/>
          </a:p>
        </p:txBody>
      </p:sp>
      <p:sp>
        <p:nvSpPr>
          <p:cNvPr id="383" name="Google Shape;383;p3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7" descr="Imagen que contiene cd, moto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7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7"/>
          <p:cNvSpPr/>
          <p:nvPr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 extrusionOk="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7"/>
          <p:cNvSpPr/>
          <p:nvPr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 extrusionOk="0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7"/>
          <p:cNvSpPr txBox="1">
            <a:spLocks noGrp="1"/>
          </p:cNvSpPr>
          <p:nvPr>
            <p:ph type="body" idx="1"/>
          </p:nvPr>
        </p:nvSpPr>
        <p:spPr>
          <a:xfrm>
            <a:off x="5138402" y="6401309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body" idx="2"/>
          </p:nvPr>
        </p:nvSpPr>
        <p:spPr>
          <a:xfrm>
            <a:off x="4718050" y="5246439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body" idx="3"/>
          </p:nvPr>
        </p:nvSpPr>
        <p:spPr>
          <a:xfrm>
            <a:off x="5092767" y="7676832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24" name="Google Shape;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667" y="8484983"/>
            <a:ext cx="6220794" cy="204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8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p38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29" name="Google Shape;29;p38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30;p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38" descr="Pantalla de computadora con una imagen de una person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94" y="-33111"/>
            <a:ext cx="20115893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9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39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38" name="Google Shape;38;p39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" name="Google Shape;39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39"/>
          <p:cNvSpPr/>
          <p:nvPr/>
        </p:nvSpPr>
        <p:spPr>
          <a:xfrm>
            <a:off x="0" y="1070563"/>
            <a:ext cx="4946650" cy="1168346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E08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574039" y="2441101"/>
            <a:ext cx="414401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2"/>
          </p:nvPr>
        </p:nvSpPr>
        <p:spPr>
          <a:xfrm>
            <a:off x="603250" y="1235075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/>
          <p:nvPr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0"/>
          <p:cNvSpPr/>
          <p:nvPr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0"/>
          <p:cNvSpPr/>
          <p:nvPr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0"/>
          <p:cNvSpPr/>
          <p:nvPr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 extrusionOk="0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1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0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40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52" name="Google Shape;52;p40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40"/>
          <p:cNvSpPr txBox="1">
            <a:spLocks noGrp="1"/>
          </p:cNvSpPr>
          <p:nvPr>
            <p:ph type="body" idx="2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3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4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5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6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7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8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9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3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14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15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0"/>
          <p:cNvSpPr/>
          <p:nvPr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0"/>
          <p:cNvSpPr/>
          <p:nvPr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0"/>
          <p:cNvSpPr/>
          <p:nvPr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0"/>
          <p:cNvSpPr/>
          <p:nvPr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307D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1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41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73" name="Google Shape;73;p41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" name="Google Shape;74;p4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41" descr="Mano de una person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93" y="-39684"/>
            <a:ext cx="20274643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2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42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82" name="Google Shape;82;p42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42"/>
          <p:cNvSpPr txBox="1">
            <a:spLocks noGrp="1"/>
          </p:cNvSpPr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42" descr="Persona usando un teclado de computador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236" y="-58597"/>
            <a:ext cx="20198444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3"/>
          <p:cNvSpPr/>
          <p:nvPr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 extrusionOk="0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 extrusionOk="0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 extrusionOk="0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 extrusionOk="0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3"/>
          <p:cNvSpPr/>
          <p:nvPr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 extrusionOk="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43"/>
          <p:cNvGrpSpPr/>
          <p:nvPr/>
        </p:nvGrpSpPr>
        <p:grpSpPr>
          <a:xfrm>
            <a:off x="18406074" y="10234089"/>
            <a:ext cx="445703" cy="598161"/>
            <a:chOff x="18406074" y="10234089"/>
            <a:chExt cx="445703" cy="598161"/>
          </a:xfrm>
        </p:grpSpPr>
        <p:sp>
          <p:nvSpPr>
            <p:cNvPr id="91" name="Google Shape;91;p43"/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 extrusionOk="0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43"/>
          <p:cNvSpPr txBox="1">
            <a:spLocks noGrp="1"/>
          </p:cNvSpPr>
          <p:nvPr>
            <p:ph type="title"/>
          </p:nvPr>
        </p:nvSpPr>
        <p:spPr>
          <a:xfrm>
            <a:off x="1248423" y="7604062"/>
            <a:ext cx="407922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307D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3"/>
          <p:cNvSpPr txBox="1">
            <a:spLocks noGrp="1"/>
          </p:cNvSpPr>
          <p:nvPr>
            <p:ph type="body" idx="1"/>
          </p:nvPr>
        </p:nvSpPr>
        <p:spPr>
          <a:xfrm>
            <a:off x="5556250" y="7622975"/>
            <a:ext cx="13868400" cy="229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3" descr="Imagen que contiene viendo, frente, espejo, reflej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0841"/>
            <a:ext cx="20135850" cy="72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/>
          <p:nvPr/>
        </p:nvSpPr>
        <p:spPr>
          <a:xfrm>
            <a:off x="0" y="0"/>
            <a:ext cx="20104100" cy="2228384"/>
          </a:xfrm>
          <a:prstGeom prst="rect">
            <a:avLst/>
          </a:prstGeom>
          <a:solidFill>
            <a:srgbClr val="0F243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4"/>
          <p:cNvSpPr/>
          <p:nvPr/>
        </p:nvSpPr>
        <p:spPr>
          <a:xfrm rot="2736822">
            <a:off x="1402203" y="1684535"/>
            <a:ext cx="815828" cy="1087695"/>
          </a:xfrm>
          <a:prstGeom prst="rect">
            <a:avLst/>
          </a:prstGeom>
          <a:solidFill>
            <a:srgbClr val="0F243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6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5"/>
          <p:cNvSpPr txBox="1">
            <a:spLocks noGrp="1"/>
          </p:cNvSpPr>
          <p:nvPr>
            <p:ph type="ctrTitle"/>
          </p:nvPr>
        </p:nvSpPr>
        <p:spPr>
          <a:xfrm>
            <a:off x="1507808" y="3513230"/>
            <a:ext cx="17088485" cy="131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5"/>
          <p:cNvSpPr txBox="1">
            <a:spLocks noGrp="1"/>
          </p:cNvSpPr>
          <p:nvPr>
            <p:ph type="subTitle" idx="1"/>
          </p:nvPr>
        </p:nvSpPr>
        <p:spPr>
          <a:xfrm>
            <a:off x="3015615" y="6408632"/>
            <a:ext cx="140728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4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5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ucgc6NpGw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gpgkbpd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body" idx="1"/>
          </p:nvPr>
        </p:nvSpPr>
        <p:spPr>
          <a:xfrm>
            <a:off x="5022850" y="6569075"/>
            <a:ext cx="1064903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</a:rPr>
              <a:t>Escuela de Informática y Telecomunicaciones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body" idx="2"/>
          </p:nvPr>
        </p:nvSpPr>
        <p:spPr>
          <a:xfrm>
            <a:off x="3599551" y="3904095"/>
            <a:ext cx="1349563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/>
              <a:t>Programación de Algoritmos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PGY1121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86" name="Google Shape;186;p10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Variable y Constante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746250" y="3063875"/>
            <a:ext cx="16306800" cy="68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Variable: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aquella que recibe un valor y que puede cambiar durante la ejecución de un algoritmo o programa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suma=0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i=1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suma=suma 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C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valor inicial de suma es cero, luego cambia a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93" name="Google Shape;193;p11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Variable y Constante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746250" y="3063875"/>
            <a:ext cx="163068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Constante: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aquella que recibe un valor y que no cambia durante la ejecución de un algoritmo o programa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PI= 3,1416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valor de PI, siempre será 3,1416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00" name="Google Shape;200;p12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Instrucciones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1746250" y="3063875"/>
            <a:ext cx="1630680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 acciones básicas que permiten la transformación de los datos de entrada en información valiosa y útil para quién la utilizará (usuario).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Tipos de instrucciones:</a:t>
            </a:r>
            <a:endParaRPr/>
          </a:p>
          <a:p>
            <a:pPr marL="1169988" marR="0" lvl="0" indent="-447675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Entrada.</a:t>
            </a:r>
            <a:endParaRPr/>
          </a:p>
          <a:p>
            <a:pPr marL="1169988" marR="0" lvl="0" indent="-447675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Salida.</a:t>
            </a:r>
            <a:endParaRPr/>
          </a:p>
          <a:p>
            <a:pPr marL="1169988" marR="0" lvl="0" indent="-447675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Asignación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07" name="Google Shape;207;p13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Instrucciones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1289050" y="2573967"/>
            <a:ext cx="16306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Entrada: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2432050" y="3314948"/>
            <a:ext cx="13182600" cy="704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 aquellas que se utilizan para ingresar los datos de entrada al </a:t>
            </a:r>
            <a:r>
              <a:rPr lang="es-CL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Sintaxis</a:t>
            </a: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Leer nombre_variable</a:t>
            </a:r>
            <a:endParaRPr sz="32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Leer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Leer 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Leer C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 damos valores a las variables, sería: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= 5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B = 6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C = 8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15" name="Google Shape;215;p14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Instrucciones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1289050" y="2584617"/>
            <a:ext cx="16306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Salida: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2279650" y="3818433"/>
            <a:ext cx="16383000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 aquellas que entregan los resultados del proceso del algoritmo y mostrar algún texto.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Sintaxis</a:t>
            </a: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Imprimir </a:t>
            </a: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nombre_variable o texto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</a:t>
            </a: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nombre_variable o texto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Imprimir 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“El valor de A es: “, 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“Mi nombre es ……”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23" name="Google Shape;223;p15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Instrucciones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1289050" y="2584617"/>
            <a:ext cx="16306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Instrucciones de Asignación: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2279650" y="3818433"/>
            <a:ext cx="16383000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 aquellas que permiten que una variable tenga un valor determinado.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Sintaxis</a:t>
            </a: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nombre_variabl</a:t>
            </a: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= expresión o valor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 =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=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A *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=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“Ines”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/>
          <p:nvPr/>
        </p:nvSpPr>
        <p:spPr>
          <a:xfrm>
            <a:off x="5175250" y="1254494"/>
            <a:ext cx="10947378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ACTIVIDAD: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6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33" name="Google Shape;233;p16"/>
          <p:cNvSpPr txBox="1"/>
          <p:nvPr/>
        </p:nvSpPr>
        <p:spPr>
          <a:xfrm>
            <a:off x="3803650" y="2987675"/>
            <a:ext cx="101031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 su nombre y apellido por pantalla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8188" y="3757116"/>
            <a:ext cx="1212151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2432050" y="8127007"/>
            <a:ext cx="151779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¿ cuáles son las características de este programa?</a:t>
            </a:r>
            <a:endParaRPr sz="32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/>
        </p:nvSpPr>
        <p:spPr>
          <a:xfrm>
            <a:off x="5251450" y="1421446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Tipos de Datos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365250" y="3424204"/>
            <a:ext cx="1645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Numérico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Estos pueden ser </a:t>
            </a: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Entero (3) o Real (3.5)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Lógico o Booleano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que puede tomar sólo un valor </a:t>
            </a: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Verdadero (V) o Falso (F)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Puede ser </a:t>
            </a: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 carácter ‘A’ o una cadena de caracteres “Hola”</a:t>
            </a:r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8049" y="5960459"/>
            <a:ext cx="7999869" cy="350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/>
          <p:nvPr/>
        </p:nvSpPr>
        <p:spPr>
          <a:xfrm>
            <a:off x="5265759" y="1235075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Tipos de Datos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3">
            <a:alphaModFix/>
          </a:blip>
          <a:srcRect l="6880" r="6332" b="6421"/>
          <a:stretch/>
        </p:blipFill>
        <p:spPr>
          <a:xfrm>
            <a:off x="3575050" y="3368676"/>
            <a:ext cx="12344400" cy="600034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250" name="Google Shape;250;p18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51" name="Google Shape;251;p18"/>
          <p:cNvSpPr txBox="1"/>
          <p:nvPr/>
        </p:nvSpPr>
        <p:spPr>
          <a:xfrm>
            <a:off x="1365250" y="2274080"/>
            <a:ext cx="24705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3019446" y="9681695"/>
            <a:ext cx="1345560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Video Declarar variables: https://www.youtube.com/watch?v=RUTnI6xEbpQ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1450" y="930275"/>
            <a:ext cx="1893296" cy="171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 txBox="1"/>
          <p:nvPr/>
        </p:nvSpPr>
        <p:spPr>
          <a:xfrm>
            <a:off x="5327650" y="1220869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Aritméticas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3850" y="3776184"/>
            <a:ext cx="4562475" cy="44540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19"/>
          <p:cNvGraphicFramePr/>
          <p:nvPr/>
        </p:nvGraphicFramePr>
        <p:xfrm>
          <a:off x="7461250" y="3749675"/>
          <a:ext cx="9851400" cy="4480630"/>
        </p:xfrm>
        <a:graphic>
          <a:graphicData uri="http://schemas.openxmlformats.org/drawingml/2006/table">
            <a:tbl>
              <a:tblPr firstRow="1" bandRow="1">
                <a:noFill/>
                <a:tableStyleId>{736615E2-0F72-4DF6-87DC-CA71B667D154}</a:tableStyleId>
              </a:tblPr>
              <a:tblGrid>
                <a:gridCol w="229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 u="none" strike="noStrike" cap="none"/>
                        <a:t>Operador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Función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Operación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Resultado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+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Sumar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+ 2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12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-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Restar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10 - 2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8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*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Multiplicar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*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20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/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Dividir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/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5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^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Exponenciación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</a:t>
                      </a:r>
                      <a:r>
                        <a:rPr lang="es-CL" sz="3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^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100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Mod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Resto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10 mod 2</a:t>
                      </a:r>
                      <a:endParaRPr sz="3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3600"/>
                        <a:t>0</a:t>
                      </a:r>
                      <a:endParaRPr sz="3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2" name="Google Shape;262;p19"/>
          <p:cNvSpPr txBox="1"/>
          <p:nvPr/>
        </p:nvSpPr>
        <p:spPr>
          <a:xfrm>
            <a:off x="1841033" y="8882445"/>
            <a:ext cx="1683781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Jerarquía de los operadores aritméticos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 la misma que se utiliza en una expresión algebraica, considerando primero siempre los paréntesis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9290050" y="8205218"/>
            <a:ext cx="6896100" cy="1766190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E08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9977706" y="8734370"/>
            <a:ext cx="601608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Conociendo Pseudocódigo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6394450" y="6188075"/>
            <a:ext cx="131826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>
            <a:spLocks noGrp="1"/>
          </p:cNvSpPr>
          <p:nvPr>
            <p:ph type="title"/>
          </p:nvPr>
        </p:nvSpPr>
        <p:spPr>
          <a:xfrm>
            <a:off x="6927850" y="6464330"/>
            <a:ext cx="1066165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rgbClr val="00B0F0"/>
                </a:solidFill>
              </a:rPr>
              <a:t>Experiencia de Aprendizaje N° 1</a:t>
            </a:r>
            <a:br>
              <a:rPr lang="es-CL">
                <a:solidFill>
                  <a:srgbClr val="00B0F0"/>
                </a:solidFill>
              </a:rPr>
            </a:br>
            <a:r>
              <a:rPr lang="es-CL" sz="3200">
                <a:solidFill>
                  <a:srgbClr val="002060"/>
                </a:solidFill>
              </a:rPr>
              <a:t>Clase N° 2</a:t>
            </a:r>
            <a:endParaRPr sz="32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/>
        </p:nvSpPr>
        <p:spPr>
          <a:xfrm>
            <a:off x="5327650" y="1220869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Aritméticas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2030341" y="3040330"/>
            <a:ext cx="16459200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Ejercicio: </a:t>
            </a:r>
            <a:endParaRPr/>
          </a:p>
          <a:p>
            <a:pPr marL="471230" marR="0" lvl="0" indent="-47123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el valor para C?, consideren la siguiente expresión aritmética: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(5 + 6 * 3) – (7/2)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 el ejercicio en Pseint y comparte el resultados con tus compañeros.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0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1450" y="930275"/>
            <a:ext cx="1893296" cy="171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79810" y="4359275"/>
            <a:ext cx="30765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/>
        </p:nvSpPr>
        <p:spPr>
          <a:xfrm>
            <a:off x="5099050" y="1170891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Relacionales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6775450" y="3216275"/>
            <a:ext cx="11968171" cy="27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expresiones relacionales comparan dos datos y entregan un valor: </a:t>
            </a: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Verdadero o Falso. </a:t>
            </a:r>
            <a:endParaRPr sz="3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datos deben ser del mismo tipo numérico, lógico o de caracter.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250" y="2911475"/>
            <a:ext cx="4051140" cy="489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285" name="Google Shape;285;p22"/>
          <p:cNvSpPr txBox="1"/>
          <p:nvPr/>
        </p:nvSpPr>
        <p:spPr>
          <a:xfrm>
            <a:off x="5099050" y="1170891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Relacionales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2584450" y="2974427"/>
            <a:ext cx="15011400" cy="69317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ejecutar estos operadores, se requiere comparar dos datos numéricos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lang="es-CL" sz="36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Ejemplo: 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s-CL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  &gt;= 39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retorna valor verdadero.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Edad = 25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edad &gt;= 39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 este caso el resultados será verdadero.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/>
        </p:nvSpPr>
        <p:spPr>
          <a:xfrm>
            <a:off x="5131607" y="1257024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Lógicas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093007" y="3673475"/>
            <a:ext cx="8077200" cy="388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expresiones entregan un único valor, el cual puede ser verdadero o falso.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operadores lógicos, funcionan dependiendo de los valores que se relacionan y son </a:t>
            </a:r>
            <a:r>
              <a:rPr lang="es-CL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s-CL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s-CL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-CL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3450" y="2059872"/>
            <a:ext cx="9693854" cy="81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/>
        </p:nvSpPr>
        <p:spPr>
          <a:xfrm>
            <a:off x="1441450" y="3000829"/>
            <a:ext cx="9601200" cy="448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/>
          </a:p>
          <a:p>
            <a:pPr marL="342900" marR="0" lvl="0" indent="-342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4 y B = 3</a:t>
            </a:r>
            <a:endParaRPr/>
          </a:p>
          <a:p>
            <a:pPr marL="342900" marR="0" lvl="0" indent="-88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lang="es-CL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Entonces……..</a:t>
            </a:r>
            <a:endParaRPr/>
          </a:p>
          <a:p>
            <a:pPr marL="0" marR="0" lvl="0" indent="0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&gt; B, por lo que el resultado es verdadero. </a:t>
            </a:r>
            <a:endParaRPr/>
          </a:p>
          <a:p>
            <a:pPr marL="342900" marR="0" lvl="0" indent="-88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8890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1231" y="3206791"/>
            <a:ext cx="6117204" cy="407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02" name="Google Shape;302;p24"/>
          <p:cNvSpPr txBox="1"/>
          <p:nvPr/>
        </p:nvSpPr>
        <p:spPr>
          <a:xfrm>
            <a:off x="5175250" y="1202983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Lógicas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/>
          <p:nvPr/>
        </p:nvSpPr>
        <p:spPr>
          <a:xfrm>
            <a:off x="5327650" y="1170891"/>
            <a:ext cx="7010400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Lógicas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575" y="2061660"/>
            <a:ext cx="10078275" cy="925177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10" name="Google Shape;310;p25"/>
          <p:cNvSpPr/>
          <p:nvPr/>
        </p:nvSpPr>
        <p:spPr>
          <a:xfrm>
            <a:off x="10863290" y="2061660"/>
            <a:ext cx="9264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Referencia: http://icapetillos.blogspot.com/2015/03/logica-de-programacion-7-expresiones.html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/>
        </p:nvSpPr>
        <p:spPr>
          <a:xfrm>
            <a:off x="3956049" y="3007976"/>
            <a:ext cx="13238017" cy="5237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Ejercitemos con estas expresiones lógicas en Pseint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3763" marR="0" lvl="0" indent="-531813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&lt; 5) </a:t>
            </a: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(5 &lt; 10)</a:t>
            </a:r>
            <a:endParaRPr/>
          </a:p>
          <a:p>
            <a:pPr marL="893763" marR="0" lvl="0" indent="-531813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(5 &gt; 10) </a:t>
            </a: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('A' &lt; 'B')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3763" marR="0" lvl="0" indent="-531813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(4 &gt; 6)</a:t>
            </a:r>
            <a:endParaRPr/>
          </a:p>
          <a:p>
            <a:pPr marL="893763" marR="0" lvl="0" indent="-531813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 &gt; 4) </a:t>
            </a:r>
            <a:r>
              <a:rPr lang="es-CL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(4 &lt; 7 + 2)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17" name="Google Shape;317;p26"/>
          <p:cNvSpPr txBox="1"/>
          <p:nvPr/>
        </p:nvSpPr>
        <p:spPr>
          <a:xfrm>
            <a:off x="5327650" y="1170891"/>
            <a:ext cx="7010400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Expresiones Lógicas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/>
        </p:nvSpPr>
        <p:spPr>
          <a:xfrm>
            <a:off x="1898650" y="2911475"/>
            <a:ext cx="16459200" cy="70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Contador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variables que aumentan o disminuyen su valor en base a una constante.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Sintaxis: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nombre_variable= nombre_variable + constante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contador=contador + 1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 variable contador aumentará siempre de uno en uno</a:t>
            </a: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24" name="Google Shape;324;p27"/>
          <p:cNvSpPr txBox="1"/>
          <p:nvPr/>
        </p:nvSpPr>
        <p:spPr>
          <a:xfrm>
            <a:off x="5327650" y="1170891"/>
            <a:ext cx="7010400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Contador y Acumulador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1898650" y="2911475"/>
            <a:ext cx="16459200" cy="70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Acumulador</a:t>
            </a: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variables que aumentan o disminuyen su valor en base a una variable.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Sintaxis: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nombre_variable= nombre_variable + variable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edad=12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CL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acumulador=acumulador + edad</a:t>
            </a:r>
            <a:endParaRPr/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s-CL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La variable acumulador aumentará dependiendo del valor de edad</a:t>
            </a: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31" name="Google Shape;331;p28"/>
          <p:cNvSpPr txBox="1"/>
          <p:nvPr/>
        </p:nvSpPr>
        <p:spPr>
          <a:xfrm>
            <a:off x="5327650" y="1170891"/>
            <a:ext cx="7010400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Contador y Acumulador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/>
        </p:nvSpPr>
        <p:spPr>
          <a:xfrm>
            <a:off x="1517650" y="2759076"/>
            <a:ext cx="17297400" cy="167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sentencia permite que la ejecución de un algoritmo pueda tomar diferentes caminos, es decir pueden entregar distintos resultados, lo cual depende de la o las  condiciones definidas en el algoritmo.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38" name="Google Shape;338;p29"/>
          <p:cNvSpPr txBox="1"/>
          <p:nvPr/>
        </p:nvSpPr>
        <p:spPr>
          <a:xfrm>
            <a:off x="5327650" y="1170891"/>
            <a:ext cx="7010400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Sentencias de Control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1627415" y="4866870"/>
            <a:ext cx="392504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Estructura Simple</a:t>
            </a:r>
            <a:endParaRPr sz="4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69" y="5807075"/>
            <a:ext cx="371274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7003168" y="4866870"/>
            <a:ext cx="48776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Estructura Compuesta</a:t>
            </a:r>
            <a:endParaRPr sz="4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168" y="5807075"/>
            <a:ext cx="2743200" cy="335228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/>
        </p:nvSpPr>
        <p:spPr>
          <a:xfrm>
            <a:off x="13269191" y="4866870"/>
            <a:ext cx="425045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Estructura Anidada</a:t>
            </a:r>
            <a:endParaRPr sz="4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81050" y="5807075"/>
            <a:ext cx="325755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9"/>
          <p:cNvSpPr/>
          <p:nvPr/>
        </p:nvSpPr>
        <p:spPr>
          <a:xfrm>
            <a:off x="2051050" y="10302875"/>
            <a:ext cx="1191909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Video Referencia: https://www.youtube.com/watch?v=vhIJMZ0b2E8</a:t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367" y="9886143"/>
            <a:ext cx="1046566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2"/>
          </p:nvPr>
        </p:nvSpPr>
        <p:spPr>
          <a:xfrm>
            <a:off x="298450" y="1235075"/>
            <a:ext cx="44980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Especialidades</a:t>
            </a:r>
            <a:endParaRPr sz="2800">
              <a:solidFill>
                <a:srgbClr val="00A9D8"/>
              </a:solidFill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3498850" y="4709716"/>
            <a:ext cx="14173200" cy="247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CL" sz="4000" b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Conocer la definición y el propósito de los pseudocódigos para el desarrollo de soluciones.</a:t>
            </a:r>
            <a:endParaRPr sz="4000" b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279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0" b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CL" sz="4000" b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Utilizar el software Pseint para resolver algoritmos básicos.</a:t>
            </a:r>
            <a:endParaRPr sz="4000" b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289050" y="3303858"/>
            <a:ext cx="5484145" cy="62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307DE1"/>
                </a:solidFill>
                <a:latin typeface="Arial"/>
                <a:ea typeface="Arial"/>
                <a:cs typeface="Arial"/>
                <a:sym typeface="Arial"/>
              </a:rPr>
              <a:t>Objetivos de la sesión</a:t>
            </a:r>
            <a:endParaRPr sz="4000">
              <a:solidFill>
                <a:srgbClr val="307D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14450" y="9998075"/>
            <a:ext cx="5566837" cy="10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059222"/>
            <a:ext cx="7461250" cy="146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52" name="Google Shape;352;p30"/>
          <p:cNvSpPr txBox="1"/>
          <p:nvPr/>
        </p:nvSpPr>
        <p:spPr>
          <a:xfrm>
            <a:off x="984250" y="2759075"/>
            <a:ext cx="16230600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Ejercicio 1: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departamento de recursos humanos de una microempresa, tiene tres empleados y cada uno de ellos, está a cargo de un área, y es por ello, que se requiere determinar cuál es el que obtiene mayor sueldo, con el fin de tomar decisiones respecto a los gastos de la empresa.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Ejercicio 2: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de buses requiere un programa que permita realizar la venta de pasajes y tener información de la cantidad de asientos disponibles para la venta.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tres problemas a resolver:</a:t>
            </a:r>
            <a:endParaRPr/>
          </a:p>
          <a:p>
            <a:pPr marL="808038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Vender pasajes si existen asientos desocupados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8038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Contar asientos vendidos</a:t>
            </a:r>
            <a:endParaRPr/>
          </a:p>
          <a:p>
            <a:pPr marL="808038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Vender pasajes si existen compradores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Ejercicios en clases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0" descr="https://lh4.googleusercontent.com/n3SZ6xCHHQfrPfzzhmDEFswwsVt04eq0qHenNxtx4ZyTITdqwSLrGhXmS8GTzZkXi1fY6OMxsuOZtOxcCTNYH438LpD9nQHcmILMLKiKZL-VxGk1wQ4Ki1mO7Phd-xnzOhJYcFDz55ma6jEFgsK3uONCXDC-o7MGUHUWWbxRU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6250" y="3216275"/>
            <a:ext cx="27717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0650" y="6811142"/>
            <a:ext cx="3325906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61" name="Google Shape;361;p31"/>
          <p:cNvSpPr txBox="1"/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Diagramas de Flujos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1746250" y="3140075"/>
            <a:ext cx="12496800" cy="446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 diagrama de flujo </a:t>
            </a: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 la esquematización gráfica de un algoritmo informático, </a:t>
            </a: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un proceso o sistema. Se usan ampliamente en diversos contextos, entre ellos para documentar, estudiar, planificar, mejorar y comunicar procesos que suelen ser complejos en diagramas claros y fáciles de comprender.</a:t>
            </a:r>
            <a:endParaRPr/>
          </a:p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 el diagrama de flujo está completo y correcto, el paso siguiente es al lenguaje de programación, lo que será relativamente simple y directo.</a:t>
            </a:r>
            <a:endParaRPr/>
          </a:p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1" descr="https://lh6.googleusercontent.com/uuJYTgcNM2dAUK1mX0BPrKy8KJjLbTQymHD8_CUzn6dMJ8rYjuA_zm_tR0RNQ9XK1YnPPnlTKPLirpmpRnOcIeLwxwhuQ1PKxw2RUDgVPq3kdUOlYxltLH7mtZeMjrj-gnz-597eiYEf0AeJeKgl3n5lykQpAPIXp-LSi5ZfU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8850" y="2606675"/>
            <a:ext cx="2895600" cy="634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69" name="Google Shape;369;p32"/>
          <p:cNvSpPr txBox="1"/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Diagramas de Flujos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32" descr="https://lh5.googleusercontent.com/jr1l-v-c6BOitXzyfEIJdJyKgDZs5Jqr90yChzUhith6UBbD9CDCSShduYBrRuCVHkLEyadRh_We6ZZCZHxa-Boi77nfkbvIST3Fp6GdVMMMnYGEUemks4DpnS0wJDEfTHVQ_1U0l5_hrHW56ihATwaj1n1uJaWUxhDIM8iI7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8650" y="2378075"/>
            <a:ext cx="15011400" cy="80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/>
          <p:nvPr/>
        </p:nvSpPr>
        <p:spPr>
          <a:xfrm>
            <a:off x="5632450" y="7407275"/>
            <a:ext cx="87358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https://www.youtube.com/watch?v=Kucgc6NpGwc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78" name="Google Shape;378;p33"/>
          <p:cNvSpPr txBox="1"/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Diagramas de Flujos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450" y="3334740"/>
            <a:ext cx="4302622" cy="407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386" name="Google Shape;386;p34"/>
          <p:cNvSpPr txBox="1"/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Guía de Ejercicios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5862" y="4562290"/>
            <a:ext cx="1143000" cy="68485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 txBox="1"/>
          <p:nvPr/>
        </p:nvSpPr>
        <p:spPr>
          <a:xfrm>
            <a:off x="4184650" y="4586672"/>
            <a:ext cx="141732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Revisa la guía de esta semana en la carpeta de ejercicios.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86250" y="5614784"/>
            <a:ext cx="1371600" cy="59065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/>
          <p:nvPr/>
        </p:nvSpPr>
        <p:spPr>
          <a:xfrm>
            <a:off x="4184650" y="4585425"/>
            <a:ext cx="141732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Revisa la guía de esta semana en la carpeta de ejercicios.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679450" y="10455275"/>
            <a:ext cx="1417320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*Revisar guía de ejercicios Experiencia 1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>
            <a:spLocks noGrp="1"/>
          </p:cNvSpPr>
          <p:nvPr>
            <p:ph type="body" idx="1"/>
          </p:nvPr>
        </p:nvSpPr>
        <p:spPr>
          <a:xfrm>
            <a:off x="5022850" y="6569075"/>
            <a:ext cx="1064903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lt1"/>
                </a:solidFill>
              </a:rPr>
              <a:t>Escuela de Informática y Telecomunicaciones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2"/>
          </p:nvPr>
        </p:nvSpPr>
        <p:spPr>
          <a:xfrm>
            <a:off x="3599551" y="3904095"/>
            <a:ext cx="13495632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200"/>
              <a:t>Programación de Algoritmos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/>
              <a:t>PGY1121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34" name="Google Shape;134;p4"/>
          <p:cNvSpPr txBox="1"/>
          <p:nvPr/>
        </p:nvSpPr>
        <p:spPr>
          <a:xfrm>
            <a:off x="8528050" y="3140075"/>
            <a:ext cx="10058400" cy="68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 una descripción narrativa de pasos, los cuales permiten que un algoritmo entregue solución a la problemática existente.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Este algoritmo se representa en un lenguaje simple y sencillo, el cual es leído e interpretado por una persona.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403850" y="1249149"/>
            <a:ext cx="8335011" cy="71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Pseudocódigo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050" y="3685015"/>
            <a:ext cx="6027604" cy="5993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9933267" y="5470009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9933267" y="5470009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9933267" y="5470009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5116" y="5273675"/>
            <a:ext cx="5791200" cy="19663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1612194" y="10086472"/>
            <a:ext cx="143541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s-CL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Representar la solución de un algoritmo de la forma más detallada posible.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Pseudocódigo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48" name="Google Shape;148;p5"/>
          <p:cNvSpPr/>
          <p:nvPr/>
        </p:nvSpPr>
        <p:spPr>
          <a:xfrm>
            <a:off x="8680450" y="3290457"/>
            <a:ext cx="1005205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 b="1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Origen: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5555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es-CL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Seudo</a:t>
            </a:r>
            <a:r>
              <a:rPr lang="es-CL" sz="36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: Deriva del griego y se traduce como “falso”.</a:t>
            </a:r>
            <a:endParaRPr/>
          </a:p>
          <a:p>
            <a:pPr marL="5715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5555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just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Char char="•"/>
            </a:pPr>
            <a:r>
              <a:rPr lang="es-CL" sz="3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r>
              <a:rPr lang="es-CL" sz="3600">
                <a:solidFill>
                  <a:srgbClr val="555555"/>
                </a:solidFill>
                <a:latin typeface="Calibri"/>
                <a:ea typeface="Calibri"/>
                <a:cs typeface="Calibri"/>
                <a:sym typeface="Calibri"/>
              </a:rPr>
              <a:t>: También mencionado como Codex, se utilizaba para referirse a los documentos donde los romanos tenían escritas todas sus leyes.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0220376" y="7986139"/>
            <a:ext cx="72360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Referencia: https://definicion.de/pseudocodigo/</a:t>
            </a:r>
            <a:endParaRPr/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774" y="3263096"/>
            <a:ext cx="5781693" cy="53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0650" y="2058688"/>
            <a:ext cx="15716555" cy="764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Pseudocódigo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6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/>
        </p:nvSpPr>
        <p:spPr>
          <a:xfrm>
            <a:off x="1365250" y="3368675"/>
            <a:ext cx="7392964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8"/>
              <a:buFont typeface="Arial"/>
              <a:buNone/>
            </a:pPr>
            <a:r>
              <a:rPr lang="es-CL" sz="395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Pseudocódigo sirve para escribir programas en un computador en lenguaje natural, lo cual facilita la comprensión, prueba y posterior codificación en un lenguaje de programación específico.</a:t>
            </a:r>
            <a:endParaRPr sz="395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64" name="Google Shape;164;p7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Pseudocódigo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8650" y="3825875"/>
            <a:ext cx="9591514" cy="308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1441450" y="3216275"/>
            <a:ext cx="960120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Pongamos en práctica nuestros primeros pseudocódigos, a través de un programa llamado Pseint.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programa realiza la misma función de un lenguaje natural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Descargar PSeInt: </a:t>
            </a:r>
            <a:r>
              <a:rPr lang="es-CL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https://youtu.be/8gpgkbpdIcs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s-C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Utilizar PSeInt: </a:t>
            </a:r>
            <a:r>
              <a:rPr lang="es-CL" sz="3200" u="sng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https://youtu.be/9Mqg1T4lPSg</a:t>
            </a:r>
            <a:endParaRPr sz="3200" u="sng">
              <a:solidFill>
                <a:srgbClr val="043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9450" y="3216275"/>
            <a:ext cx="4643418" cy="45345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73" name="Google Shape;173;p8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Pseudocódigo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r="65701" b="86431"/>
          <a:stretch/>
        </p:blipFill>
        <p:spPr>
          <a:xfrm>
            <a:off x="3879850" y="3292475"/>
            <a:ext cx="11619035" cy="565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>
            <a:spLocks noGrp="1"/>
          </p:cNvSpPr>
          <p:nvPr>
            <p:ph type="body" idx="2"/>
          </p:nvPr>
        </p:nvSpPr>
        <p:spPr>
          <a:xfrm>
            <a:off x="146050" y="1235075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/>
              <a:t>PGY1121</a:t>
            </a:r>
            <a:endParaRPr sz="4800"/>
          </a:p>
        </p:txBody>
      </p:sp>
      <p:sp>
        <p:nvSpPr>
          <p:cNvPr id="180" name="Google Shape;180;p9"/>
          <p:cNvSpPr txBox="1"/>
          <p:nvPr/>
        </p:nvSpPr>
        <p:spPr>
          <a:xfrm>
            <a:off x="5288085" y="1255840"/>
            <a:ext cx="9864583" cy="80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17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Estructura de Pseint</a:t>
            </a:r>
            <a:endParaRPr sz="4617" b="1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1418</Words>
  <Application>Microsoft Office PowerPoint</Application>
  <PresentationFormat>Personalizado</PresentationFormat>
  <Paragraphs>274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Open Sans</vt:lpstr>
      <vt:lpstr>Calibri</vt:lpstr>
      <vt:lpstr>Arial Narrow</vt:lpstr>
      <vt:lpstr>Arial</vt:lpstr>
      <vt:lpstr>Office Theme</vt:lpstr>
      <vt:lpstr>Presentación de PowerPoint</vt:lpstr>
      <vt:lpstr>Experiencia de Aprendizaje N° 1 Clase N°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Blanchard B.</dc:creator>
  <cp:lastModifiedBy>ASUS GAMER</cp:lastModifiedBy>
  <cp:revision>2</cp:revision>
  <dcterms:created xsi:type="dcterms:W3CDTF">2021-04-02T01:36:00Z</dcterms:created>
  <dcterms:modified xsi:type="dcterms:W3CDTF">2022-03-26T05:14:24Z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0x01010054CBA08B7824894AA16DE9F2638AAE9B</vt:lpwstr>
  </property>
</Properties>
</file>